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Slab"/>
      <p:regular r:id="rId25"/>
      <p:bold r:id="rId26"/>
    </p:embeddedFont>
    <p:embeddedFont>
      <p:font typeface="Robo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Slab-bold.fntdata"/><Relationship Id="rId25" Type="http://schemas.openxmlformats.org/officeDocument/2006/relationships/font" Target="fonts/RobotoSlab-regular.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2.png>
</file>

<file path=ppt/media/image3.jpg>
</file>

<file path=ppt/media/image4.png>
</file>

<file path=ppt/media/image5.jp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 name="Shape 59"/>
        <p:cNvGrpSpPr/>
        <p:nvPr/>
      </p:nvGrpSpPr>
      <p:grpSpPr>
        <a:xfrm>
          <a:off x="0" y="0"/>
          <a:ext cx="0" cy="0"/>
          <a:chOff x="0" y="0"/>
          <a:chExt cx="0" cy="0"/>
        </a:xfrm>
      </p:grpSpPr>
      <p:sp>
        <p:nvSpPr>
          <p:cNvPr id="60" name="Google Shape;6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1" name="Google Shape;6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 name="Shape 117"/>
        <p:cNvGrpSpPr/>
        <p:nvPr/>
      </p:nvGrpSpPr>
      <p:grpSpPr>
        <a:xfrm>
          <a:off x="0" y="0"/>
          <a:ext cx="0" cy="0"/>
          <a:chOff x="0" y="0"/>
          <a:chExt cx="0" cy="0"/>
        </a:xfrm>
      </p:grpSpPr>
      <p:sp>
        <p:nvSpPr>
          <p:cNvPr id="118" name="Google Shape;118;g6c2c358c7d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6c2c358c7d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3" name="Shape 123"/>
        <p:cNvGrpSpPr/>
        <p:nvPr/>
      </p:nvGrpSpPr>
      <p:grpSpPr>
        <a:xfrm>
          <a:off x="0" y="0"/>
          <a:ext cx="0" cy="0"/>
          <a:chOff x="0" y="0"/>
          <a:chExt cx="0" cy="0"/>
        </a:xfrm>
      </p:grpSpPr>
      <p:sp>
        <p:nvSpPr>
          <p:cNvPr id="124" name="Google Shape;124;g7ab5128fc1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7ab5128fc1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9" name="Shape 129"/>
        <p:cNvGrpSpPr/>
        <p:nvPr/>
      </p:nvGrpSpPr>
      <p:grpSpPr>
        <a:xfrm>
          <a:off x="0" y="0"/>
          <a:ext cx="0" cy="0"/>
          <a:chOff x="0" y="0"/>
          <a:chExt cx="0" cy="0"/>
        </a:xfrm>
      </p:grpSpPr>
      <p:sp>
        <p:nvSpPr>
          <p:cNvPr id="130" name="Google Shape;130;g7ab5128fc1_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7ab5128fc1_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7ab84891d0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7ab84891d0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7ab5128fc1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7ab5128fc1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g7ab5128fc1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7ab5128fc1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7ab5128fc1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7ab5128fc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7" name="Shape 177"/>
        <p:cNvGrpSpPr/>
        <p:nvPr/>
      </p:nvGrpSpPr>
      <p:grpSpPr>
        <a:xfrm>
          <a:off x="0" y="0"/>
          <a:ext cx="0" cy="0"/>
          <a:chOff x="0" y="0"/>
          <a:chExt cx="0" cy="0"/>
        </a:xfrm>
      </p:grpSpPr>
      <p:sp>
        <p:nvSpPr>
          <p:cNvPr id="178" name="Google Shape;178;g7ab5128fc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7ab5128fc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4" name="Shape 184"/>
        <p:cNvGrpSpPr/>
        <p:nvPr/>
      </p:nvGrpSpPr>
      <p:grpSpPr>
        <a:xfrm>
          <a:off x="0" y="0"/>
          <a:ext cx="0" cy="0"/>
          <a:chOff x="0" y="0"/>
          <a:chExt cx="0" cy="0"/>
        </a:xfrm>
      </p:grpSpPr>
      <p:sp>
        <p:nvSpPr>
          <p:cNvPr id="185" name="Google Shape;185;g7ab5128fc1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7ab5128fc1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6c2b9ee4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6c2b9ee4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7ab84891d0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7ab84891d0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3" name="Shape 73"/>
        <p:cNvGrpSpPr/>
        <p:nvPr/>
      </p:nvGrpSpPr>
      <p:grpSpPr>
        <a:xfrm>
          <a:off x="0" y="0"/>
          <a:ext cx="0" cy="0"/>
          <a:chOff x="0" y="0"/>
          <a:chExt cx="0" cy="0"/>
        </a:xfrm>
      </p:grpSpPr>
      <p:sp>
        <p:nvSpPr>
          <p:cNvPr id="74" name="Google Shape;74;g7aba9e70f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 name="Google Shape;75;g7aba9e70f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9" name="Shape 79"/>
        <p:cNvGrpSpPr/>
        <p:nvPr/>
      </p:nvGrpSpPr>
      <p:grpSpPr>
        <a:xfrm>
          <a:off x="0" y="0"/>
          <a:ext cx="0" cy="0"/>
          <a:chOff x="0" y="0"/>
          <a:chExt cx="0" cy="0"/>
        </a:xfrm>
      </p:grpSpPr>
      <p:sp>
        <p:nvSpPr>
          <p:cNvPr id="80" name="Google Shape;80;g7ab84891d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7ab84891d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6c2c358c7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6c2c358c7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6c2c358c7d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6c2c358c7d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8" name="Shape 98"/>
        <p:cNvGrpSpPr/>
        <p:nvPr/>
      </p:nvGrpSpPr>
      <p:grpSpPr>
        <a:xfrm>
          <a:off x="0" y="0"/>
          <a:ext cx="0" cy="0"/>
          <a:chOff x="0" y="0"/>
          <a:chExt cx="0" cy="0"/>
        </a:xfrm>
      </p:grpSpPr>
      <p:sp>
        <p:nvSpPr>
          <p:cNvPr id="99" name="Google Shape;99;g6c2c358c7d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6c2c358c7d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4" name="Shape 104"/>
        <p:cNvGrpSpPr/>
        <p:nvPr/>
      </p:nvGrpSpPr>
      <p:grpSpPr>
        <a:xfrm>
          <a:off x="0" y="0"/>
          <a:ext cx="0" cy="0"/>
          <a:chOff x="0" y="0"/>
          <a:chExt cx="0" cy="0"/>
        </a:xfrm>
      </p:grpSpPr>
      <p:sp>
        <p:nvSpPr>
          <p:cNvPr id="105" name="Google Shape;105;g6c2c358c7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6c2c358c7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6c2c358c7d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6c2c358c7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1524800" y="672606"/>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sp>
        <p:nvSpPr>
          <p:cNvPr id="11" name="Google Shape;11;p2"/>
          <p:cNvSpPr/>
          <p:nvPr/>
        </p:nvSpPr>
        <p:spPr>
          <a:xfrm rot="10800000">
            <a:off x="6537563" y="3342925"/>
            <a:ext cx="1081625" cy="1124950"/>
          </a:xfrm>
          <a:custGeom>
            <a:rect b="b" l="l" r="r" t="t"/>
            <a:pathLst>
              <a:path extrusionOk="0" h="44998" w="43265">
                <a:moveTo>
                  <a:pt x="0" y="44998"/>
                </a:moveTo>
                <a:lnTo>
                  <a:pt x="0" y="0"/>
                </a:lnTo>
                <a:lnTo>
                  <a:pt x="43265" y="0"/>
                </a:lnTo>
              </a:path>
            </a:pathLst>
          </a:custGeom>
          <a:noFill/>
          <a:ln cap="flat" cmpd="sng" w="28575">
            <a:solidFill>
              <a:schemeClr val="accent5"/>
            </a:solidFill>
            <a:prstDash val="solid"/>
            <a:miter lim="8000"/>
            <a:headEnd len="sm" w="sm" type="none"/>
            <a:tailEnd len="sm" w="sm" type="none"/>
          </a:ln>
        </p:spPr>
      </p:sp>
      <p:cxnSp>
        <p:nvCxnSpPr>
          <p:cNvPr id="12" name="Google Shape;12;p2"/>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3" name="Google Shape;13;p2"/>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lvl1pPr lvl="0" algn="ctr">
              <a:spcBef>
                <a:spcPts val="0"/>
              </a:spcBef>
              <a:spcAft>
                <a:spcPts val="0"/>
              </a:spcAft>
              <a:buSzPts val="4000"/>
              <a:buNone/>
              <a:defRPr sz="40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14" name="Google Shape;14;p2"/>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1pPr>
            <a:lvl2pPr lvl="1"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2pPr>
            <a:lvl3pPr lvl="2"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3pPr>
            <a:lvl4pPr lvl="3"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4pPr>
            <a:lvl5pPr lvl="4"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5pPr>
            <a:lvl6pPr lvl="5"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6pPr>
            <a:lvl7pPr lvl="6"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7pPr>
            <a:lvl8pPr lvl="7"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8pPr>
            <a:lvl9pPr lvl="8" algn="ctr">
              <a:lnSpc>
                <a:spcPct val="100000"/>
              </a:lnSpc>
              <a:spcBef>
                <a:spcPts val="0"/>
              </a:spcBef>
              <a:spcAft>
                <a:spcPts val="0"/>
              </a:spcAft>
              <a:buClr>
                <a:schemeClr val="accent5"/>
              </a:buClr>
              <a:buSzPts val="2400"/>
              <a:buFont typeface="Roboto Slab"/>
              <a:buNone/>
              <a:defRPr sz="2400">
                <a:solidFill>
                  <a:schemeClr val="accent5"/>
                </a:solidFill>
                <a:latin typeface="Roboto Slab"/>
                <a:ea typeface="Roboto Slab"/>
                <a:cs typeface="Roboto Slab"/>
                <a:sym typeface="Roboto Slab"/>
              </a:defRPr>
            </a:lvl9pPr>
          </a:lstStyle>
          <a:p/>
        </p:txBody>
      </p:sp>
      <p:sp>
        <p:nvSpPr>
          <p:cNvPr id="15" name="Google Shape;15;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2" name="Shape 52"/>
        <p:cNvGrpSpPr/>
        <p:nvPr/>
      </p:nvGrpSpPr>
      <p:grpSpPr>
        <a:xfrm>
          <a:off x="0" y="0"/>
          <a:ext cx="0" cy="0"/>
          <a:chOff x="0" y="0"/>
          <a:chExt cx="0" cy="0"/>
        </a:xfrm>
      </p:grpSpPr>
      <p:sp>
        <p:nvSpPr>
          <p:cNvPr id="53" name="Google Shape;53;p11"/>
          <p:cNvSpPr/>
          <p:nvPr/>
        </p:nvSpPr>
        <p:spPr>
          <a:xfrm>
            <a:off x="150" y="5076825"/>
            <a:ext cx="9143700" cy="66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1"/>
          <p:cNvSpPr txBox="1"/>
          <p:nvPr>
            <p:ph hasCustomPrompt="1" type="title"/>
          </p:nvPr>
        </p:nvSpPr>
        <p:spPr>
          <a:xfrm>
            <a:off x="387900" y="1152450"/>
            <a:ext cx="8368200" cy="15384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13000"/>
              <a:buNone/>
              <a:defRPr sz="13000">
                <a:solidFill>
                  <a:schemeClr val="accent5"/>
                </a:solidFill>
              </a:defRPr>
            </a:lvl1pPr>
            <a:lvl2pPr lvl="1" algn="ctr">
              <a:spcBef>
                <a:spcPts val="0"/>
              </a:spcBef>
              <a:spcAft>
                <a:spcPts val="0"/>
              </a:spcAft>
              <a:buClr>
                <a:schemeClr val="accent5"/>
              </a:buClr>
              <a:buSzPts val="13000"/>
              <a:buNone/>
              <a:defRPr sz="13000">
                <a:solidFill>
                  <a:schemeClr val="accent5"/>
                </a:solidFill>
              </a:defRPr>
            </a:lvl2pPr>
            <a:lvl3pPr lvl="2" algn="ctr">
              <a:spcBef>
                <a:spcPts val="0"/>
              </a:spcBef>
              <a:spcAft>
                <a:spcPts val="0"/>
              </a:spcAft>
              <a:buClr>
                <a:schemeClr val="accent5"/>
              </a:buClr>
              <a:buSzPts val="13000"/>
              <a:buNone/>
              <a:defRPr sz="13000">
                <a:solidFill>
                  <a:schemeClr val="accent5"/>
                </a:solidFill>
              </a:defRPr>
            </a:lvl3pPr>
            <a:lvl4pPr lvl="3" algn="ctr">
              <a:spcBef>
                <a:spcPts val="0"/>
              </a:spcBef>
              <a:spcAft>
                <a:spcPts val="0"/>
              </a:spcAft>
              <a:buClr>
                <a:schemeClr val="accent5"/>
              </a:buClr>
              <a:buSzPts val="13000"/>
              <a:buNone/>
              <a:defRPr sz="13000">
                <a:solidFill>
                  <a:schemeClr val="accent5"/>
                </a:solidFill>
              </a:defRPr>
            </a:lvl4pPr>
            <a:lvl5pPr lvl="4" algn="ctr">
              <a:spcBef>
                <a:spcPts val="0"/>
              </a:spcBef>
              <a:spcAft>
                <a:spcPts val="0"/>
              </a:spcAft>
              <a:buClr>
                <a:schemeClr val="accent5"/>
              </a:buClr>
              <a:buSzPts val="13000"/>
              <a:buNone/>
              <a:defRPr sz="13000">
                <a:solidFill>
                  <a:schemeClr val="accent5"/>
                </a:solidFill>
              </a:defRPr>
            </a:lvl5pPr>
            <a:lvl6pPr lvl="5" algn="ctr">
              <a:spcBef>
                <a:spcPts val="0"/>
              </a:spcBef>
              <a:spcAft>
                <a:spcPts val="0"/>
              </a:spcAft>
              <a:buClr>
                <a:schemeClr val="accent5"/>
              </a:buClr>
              <a:buSzPts val="13000"/>
              <a:buNone/>
              <a:defRPr sz="13000">
                <a:solidFill>
                  <a:schemeClr val="accent5"/>
                </a:solidFill>
              </a:defRPr>
            </a:lvl6pPr>
            <a:lvl7pPr lvl="6" algn="ctr">
              <a:spcBef>
                <a:spcPts val="0"/>
              </a:spcBef>
              <a:spcAft>
                <a:spcPts val="0"/>
              </a:spcAft>
              <a:buClr>
                <a:schemeClr val="accent5"/>
              </a:buClr>
              <a:buSzPts val="13000"/>
              <a:buNone/>
              <a:defRPr sz="13000">
                <a:solidFill>
                  <a:schemeClr val="accent5"/>
                </a:solidFill>
              </a:defRPr>
            </a:lvl7pPr>
            <a:lvl8pPr lvl="7" algn="ctr">
              <a:spcBef>
                <a:spcPts val="0"/>
              </a:spcBef>
              <a:spcAft>
                <a:spcPts val="0"/>
              </a:spcAft>
              <a:buClr>
                <a:schemeClr val="accent5"/>
              </a:buClr>
              <a:buSzPts val="13000"/>
              <a:buNone/>
              <a:defRPr sz="13000">
                <a:solidFill>
                  <a:schemeClr val="accent5"/>
                </a:solidFill>
              </a:defRPr>
            </a:lvl8pPr>
            <a:lvl9pPr lvl="8" algn="ctr">
              <a:spcBef>
                <a:spcPts val="0"/>
              </a:spcBef>
              <a:spcAft>
                <a:spcPts val="0"/>
              </a:spcAft>
              <a:buClr>
                <a:schemeClr val="accent5"/>
              </a:buClr>
              <a:buSzPts val="13000"/>
              <a:buNone/>
              <a:defRPr sz="13000">
                <a:solidFill>
                  <a:schemeClr val="accent5"/>
                </a:solidFill>
              </a:defRPr>
            </a:lvl9pPr>
          </a:lstStyle>
          <a:p>
            <a:r>
              <a:t>xx%</a:t>
            </a:r>
          </a:p>
        </p:txBody>
      </p:sp>
      <p:sp>
        <p:nvSpPr>
          <p:cNvPr id="55" name="Google Shape;55;p11"/>
          <p:cNvSpPr txBox="1"/>
          <p:nvPr>
            <p:ph idx="1" type="body"/>
          </p:nvPr>
        </p:nvSpPr>
        <p:spPr>
          <a:xfrm>
            <a:off x="387900" y="2919450"/>
            <a:ext cx="83682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7" name="Shape 57"/>
        <p:cNvGrpSpPr/>
        <p:nvPr/>
      </p:nvGrpSpPr>
      <p:grpSpPr>
        <a:xfrm>
          <a:off x="0" y="0"/>
          <a:ext cx="0" cy="0"/>
          <a:chOff x="0" y="0"/>
          <a:chExt cx="0" cy="0"/>
        </a:xfrm>
      </p:grpSpPr>
      <p:sp>
        <p:nvSpPr>
          <p:cNvPr id="58" name="Google Shape;58;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6" name="Shape 16"/>
        <p:cNvGrpSpPr/>
        <p:nvPr/>
      </p:nvGrpSpPr>
      <p:grpSpPr>
        <a:xfrm>
          <a:off x="0" y="0"/>
          <a:ext cx="0" cy="0"/>
          <a:chOff x="0" y="0"/>
          <a:chExt cx="0" cy="0"/>
        </a:xfrm>
      </p:grpSpPr>
      <p:cxnSp>
        <p:nvCxnSpPr>
          <p:cNvPr id="17" name="Google Shape;17;p3"/>
          <p:cNvCxnSpPr/>
          <p:nvPr/>
        </p:nvCxnSpPr>
        <p:spPr>
          <a:xfrm>
            <a:off x="4359602" y="2817464"/>
            <a:ext cx="424800" cy="0"/>
          </a:xfrm>
          <a:prstGeom prst="straightConnector1">
            <a:avLst/>
          </a:prstGeom>
          <a:noFill/>
          <a:ln cap="flat" cmpd="sng" w="38100">
            <a:solidFill>
              <a:schemeClr val="accent4"/>
            </a:solidFill>
            <a:prstDash val="solid"/>
            <a:round/>
            <a:headEnd len="sm" w="sm" type="none"/>
            <a:tailEnd len="sm" w="sm" type="none"/>
          </a:ln>
        </p:spPr>
      </p:cxnSp>
      <p:sp>
        <p:nvSpPr>
          <p:cNvPr id="18" name="Google Shape;18;p3"/>
          <p:cNvSpPr txBox="1"/>
          <p:nvPr>
            <p:ph type="title"/>
          </p:nvPr>
        </p:nvSpPr>
        <p:spPr>
          <a:xfrm>
            <a:off x="480750" y="1764950"/>
            <a:ext cx="8222100" cy="9075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0" name="Shape 20"/>
        <p:cNvGrpSpPr/>
        <p:nvPr/>
      </p:nvGrpSpPr>
      <p:grpSpPr>
        <a:xfrm>
          <a:off x="0" y="0"/>
          <a:ext cx="0" cy="0"/>
          <a:chOff x="0" y="0"/>
          <a:chExt cx="0" cy="0"/>
        </a:xfrm>
      </p:grpSpPr>
      <p:cxnSp>
        <p:nvCxnSpPr>
          <p:cNvPr id="21" name="Google Shape;21;p4"/>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2" name="Google Shape;22;p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5" name="Shape 25"/>
        <p:cNvGrpSpPr/>
        <p:nvPr/>
      </p:nvGrpSpPr>
      <p:grpSpPr>
        <a:xfrm>
          <a:off x="0" y="0"/>
          <a:ext cx="0" cy="0"/>
          <a:chOff x="0" y="0"/>
          <a:chExt cx="0" cy="0"/>
        </a:xfrm>
      </p:grpSpPr>
      <p:cxnSp>
        <p:nvCxnSpPr>
          <p:cNvPr id="26" name="Google Shape;26;p5"/>
          <p:cNvCxnSpPr/>
          <p:nvPr/>
        </p:nvCxnSpPr>
        <p:spPr>
          <a:xfrm>
            <a:off x="492563" y="1260284"/>
            <a:ext cx="424800" cy="0"/>
          </a:xfrm>
          <a:prstGeom prst="straightConnector1">
            <a:avLst/>
          </a:prstGeom>
          <a:noFill/>
          <a:ln cap="flat" cmpd="sng" w="38100">
            <a:solidFill>
              <a:schemeClr val="accent4"/>
            </a:solidFill>
            <a:prstDash val="solid"/>
            <a:round/>
            <a:headEnd len="sm" w="sm" type="none"/>
            <a:tailEnd len="sm" w="sm" type="none"/>
          </a:ln>
        </p:spPr>
      </p:cxnSp>
      <p:sp>
        <p:nvSpPr>
          <p:cNvPr id="27" name="Google Shape;27;p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5"/>
          <p:cNvSpPr txBox="1"/>
          <p:nvPr>
            <p:ph idx="1" type="body"/>
          </p:nvPr>
        </p:nvSpPr>
        <p:spPr>
          <a:xfrm>
            <a:off x="3879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756200" y="1489825"/>
            <a:ext cx="3999900" cy="3078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1" name="Shape 31"/>
        <p:cNvGrpSpPr/>
        <p:nvPr/>
      </p:nvGrpSpPr>
      <p:grpSpPr>
        <a:xfrm>
          <a:off x="0" y="0"/>
          <a:ext cx="0" cy="0"/>
          <a:chOff x="0" y="0"/>
          <a:chExt cx="0" cy="0"/>
        </a:xfrm>
      </p:grpSpPr>
      <p:sp>
        <p:nvSpPr>
          <p:cNvPr id="32" name="Google Shape;32;p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4" name="Shape 34"/>
        <p:cNvGrpSpPr/>
        <p:nvPr/>
      </p:nvGrpSpPr>
      <p:grpSpPr>
        <a:xfrm>
          <a:off x="0" y="0"/>
          <a:ext cx="0" cy="0"/>
          <a:chOff x="0" y="0"/>
          <a:chExt cx="0" cy="0"/>
        </a:xfrm>
      </p:grpSpPr>
      <p:cxnSp>
        <p:nvCxnSpPr>
          <p:cNvPr id="35" name="Google Shape;35;p7"/>
          <p:cNvCxnSpPr/>
          <p:nvPr/>
        </p:nvCxnSpPr>
        <p:spPr>
          <a:xfrm>
            <a:off x="489218" y="1412277"/>
            <a:ext cx="331500" cy="0"/>
          </a:xfrm>
          <a:prstGeom prst="straightConnector1">
            <a:avLst/>
          </a:prstGeom>
          <a:noFill/>
          <a:ln cap="flat" cmpd="sng" w="38100">
            <a:solidFill>
              <a:schemeClr val="accent4"/>
            </a:solidFill>
            <a:prstDash val="solid"/>
            <a:round/>
            <a:headEnd len="sm" w="sm" type="none"/>
            <a:tailEnd len="sm" w="sm" type="none"/>
          </a:ln>
        </p:spPr>
      </p:cxnSp>
      <p:sp>
        <p:nvSpPr>
          <p:cNvPr id="36" name="Google Shape;36;p7"/>
          <p:cNvSpPr txBox="1"/>
          <p:nvPr>
            <p:ph type="title"/>
          </p:nvPr>
        </p:nvSpPr>
        <p:spPr>
          <a:xfrm>
            <a:off x="3879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7" name="Google Shape;37;p7"/>
          <p:cNvSpPr txBox="1"/>
          <p:nvPr>
            <p:ph idx="1" type="body"/>
          </p:nvPr>
        </p:nvSpPr>
        <p:spPr>
          <a:xfrm>
            <a:off x="387900" y="1594025"/>
            <a:ext cx="2808000" cy="2681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8" name="Google Shape;38;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9" name="Shape 39"/>
        <p:cNvGrpSpPr/>
        <p:nvPr/>
      </p:nvGrpSpPr>
      <p:grpSpPr>
        <a:xfrm>
          <a:off x="0" y="0"/>
          <a:ext cx="0" cy="0"/>
          <a:chOff x="0" y="0"/>
          <a:chExt cx="0" cy="0"/>
        </a:xfrm>
      </p:grpSpPr>
      <p:sp>
        <p:nvSpPr>
          <p:cNvPr id="40" name="Google Shape;40;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9"/>
          <p:cNvSpPr/>
          <p:nvPr/>
        </p:nvSpPr>
        <p:spPr>
          <a:xfrm>
            <a:off x="4572000" y="-75"/>
            <a:ext cx="45720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4" name="Google Shape;44;p9"/>
          <p:cNvCxnSpPr/>
          <p:nvPr/>
        </p:nvCxnSpPr>
        <p:spPr>
          <a:xfrm>
            <a:off x="5029675" y="4495503"/>
            <a:ext cx="540900" cy="0"/>
          </a:xfrm>
          <a:prstGeom prst="straightConnector1">
            <a:avLst/>
          </a:prstGeom>
          <a:noFill/>
          <a:ln cap="flat" cmpd="sng" w="38100">
            <a:solidFill>
              <a:schemeClr val="accent5"/>
            </a:solidFill>
            <a:prstDash val="solid"/>
            <a:round/>
            <a:headEnd len="sm" w="sm" type="none"/>
            <a:tailEnd len="sm" w="sm" type="none"/>
          </a:ln>
        </p:spPr>
      </p:cxnSp>
      <p:sp>
        <p:nvSpPr>
          <p:cNvPr id="45" name="Google Shape;45;p9"/>
          <p:cNvSpPr txBox="1"/>
          <p:nvPr>
            <p:ph type="title"/>
          </p:nvPr>
        </p:nvSpPr>
        <p:spPr>
          <a:xfrm>
            <a:off x="265500" y="1209075"/>
            <a:ext cx="4045200" cy="15063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6" name="Google Shape;46;p9"/>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5"/>
              </a:buClr>
              <a:buSzPts val="2100"/>
              <a:buNone/>
              <a:defRPr sz="2100">
                <a:solidFill>
                  <a:schemeClr val="accent5"/>
                </a:solidFill>
              </a:defRPr>
            </a:lvl1pPr>
            <a:lvl2pPr lvl="1" algn="ctr">
              <a:lnSpc>
                <a:spcPct val="100000"/>
              </a:lnSpc>
              <a:spcBef>
                <a:spcPts val="0"/>
              </a:spcBef>
              <a:spcAft>
                <a:spcPts val="0"/>
              </a:spcAft>
              <a:buClr>
                <a:schemeClr val="accent5"/>
              </a:buClr>
              <a:buSzPts val="2100"/>
              <a:buNone/>
              <a:defRPr sz="2100">
                <a:solidFill>
                  <a:schemeClr val="accent5"/>
                </a:solidFill>
              </a:defRPr>
            </a:lvl2pPr>
            <a:lvl3pPr lvl="2" algn="ctr">
              <a:lnSpc>
                <a:spcPct val="100000"/>
              </a:lnSpc>
              <a:spcBef>
                <a:spcPts val="0"/>
              </a:spcBef>
              <a:spcAft>
                <a:spcPts val="0"/>
              </a:spcAft>
              <a:buClr>
                <a:schemeClr val="accent5"/>
              </a:buClr>
              <a:buSzPts val="2100"/>
              <a:buNone/>
              <a:defRPr sz="2100">
                <a:solidFill>
                  <a:schemeClr val="accent5"/>
                </a:solidFill>
              </a:defRPr>
            </a:lvl3pPr>
            <a:lvl4pPr lvl="3" algn="ctr">
              <a:lnSpc>
                <a:spcPct val="100000"/>
              </a:lnSpc>
              <a:spcBef>
                <a:spcPts val="0"/>
              </a:spcBef>
              <a:spcAft>
                <a:spcPts val="0"/>
              </a:spcAft>
              <a:buClr>
                <a:schemeClr val="accent5"/>
              </a:buClr>
              <a:buSzPts val="2100"/>
              <a:buNone/>
              <a:defRPr sz="2100">
                <a:solidFill>
                  <a:schemeClr val="accent5"/>
                </a:solidFill>
              </a:defRPr>
            </a:lvl4pPr>
            <a:lvl5pPr lvl="4" algn="ctr">
              <a:lnSpc>
                <a:spcPct val="100000"/>
              </a:lnSpc>
              <a:spcBef>
                <a:spcPts val="0"/>
              </a:spcBef>
              <a:spcAft>
                <a:spcPts val="0"/>
              </a:spcAft>
              <a:buClr>
                <a:schemeClr val="accent5"/>
              </a:buClr>
              <a:buSzPts val="2100"/>
              <a:buNone/>
              <a:defRPr sz="2100">
                <a:solidFill>
                  <a:schemeClr val="accent5"/>
                </a:solidFill>
              </a:defRPr>
            </a:lvl5pPr>
            <a:lvl6pPr lvl="5" algn="ctr">
              <a:lnSpc>
                <a:spcPct val="100000"/>
              </a:lnSpc>
              <a:spcBef>
                <a:spcPts val="0"/>
              </a:spcBef>
              <a:spcAft>
                <a:spcPts val="0"/>
              </a:spcAft>
              <a:buClr>
                <a:schemeClr val="accent5"/>
              </a:buClr>
              <a:buSzPts val="2100"/>
              <a:buNone/>
              <a:defRPr sz="2100">
                <a:solidFill>
                  <a:schemeClr val="accent5"/>
                </a:solidFill>
              </a:defRPr>
            </a:lvl6pPr>
            <a:lvl7pPr lvl="6" algn="ctr">
              <a:lnSpc>
                <a:spcPct val="100000"/>
              </a:lnSpc>
              <a:spcBef>
                <a:spcPts val="0"/>
              </a:spcBef>
              <a:spcAft>
                <a:spcPts val="0"/>
              </a:spcAft>
              <a:buClr>
                <a:schemeClr val="accent5"/>
              </a:buClr>
              <a:buSzPts val="2100"/>
              <a:buNone/>
              <a:defRPr sz="2100">
                <a:solidFill>
                  <a:schemeClr val="accent5"/>
                </a:solidFill>
              </a:defRPr>
            </a:lvl7pPr>
            <a:lvl8pPr lvl="7" algn="ctr">
              <a:lnSpc>
                <a:spcPct val="100000"/>
              </a:lnSpc>
              <a:spcBef>
                <a:spcPts val="0"/>
              </a:spcBef>
              <a:spcAft>
                <a:spcPts val="0"/>
              </a:spcAft>
              <a:buClr>
                <a:schemeClr val="accent5"/>
              </a:buClr>
              <a:buSzPts val="2100"/>
              <a:buNone/>
              <a:defRPr sz="2100">
                <a:solidFill>
                  <a:schemeClr val="accent5"/>
                </a:solidFill>
              </a:defRPr>
            </a:lvl8pPr>
            <a:lvl9pPr lvl="8"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47" name="Google Shape;47;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8" name="Google Shape;48;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9" name="Shape 49"/>
        <p:cNvGrpSpPr/>
        <p:nvPr/>
      </p:nvGrpSpPr>
      <p:grpSpPr>
        <a:xfrm>
          <a:off x="0" y="0"/>
          <a:ext cx="0" cy="0"/>
          <a:chOff x="0" y="0"/>
          <a:chExt cx="0" cy="0"/>
        </a:xfrm>
      </p:grpSpPr>
      <p:sp>
        <p:nvSpPr>
          <p:cNvPr id="50" name="Google Shape;50;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Font typeface="Roboto Slab"/>
              <a:buNone/>
              <a:defRPr>
                <a:latin typeface="Roboto Slab"/>
                <a:ea typeface="Roboto Slab"/>
                <a:cs typeface="Roboto Slab"/>
                <a:sym typeface="Roboto Slab"/>
              </a:defRPr>
            </a:lvl1pPr>
          </a:lstStyle>
          <a:p/>
        </p:txBody>
      </p:sp>
      <p:sp>
        <p:nvSpPr>
          <p:cNvPr id="51" name="Google Shape;51;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arina">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87900" y="458025"/>
            <a:ext cx="8368200" cy="6861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1pPr>
            <a:lvl2pPr lvl="1">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2pPr>
            <a:lvl3pPr lvl="2">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3pPr>
            <a:lvl4pPr lvl="3">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4pPr>
            <a:lvl5pPr lvl="4">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5pPr>
            <a:lvl6pPr lvl="5">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6pPr>
            <a:lvl7pPr lvl="6">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7pPr>
            <a:lvl8pPr lvl="7">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8pPr>
            <a:lvl9pPr lvl="8">
              <a:spcBef>
                <a:spcPts val="0"/>
              </a:spcBef>
              <a:spcAft>
                <a:spcPts val="0"/>
              </a:spcAft>
              <a:buClr>
                <a:schemeClr val="dk1"/>
              </a:buClr>
              <a:buSzPts val="3000"/>
              <a:buFont typeface="Roboto Slab"/>
              <a:buNone/>
              <a:defRPr sz="3000">
                <a:solidFill>
                  <a:schemeClr val="dk1"/>
                </a:solidFill>
                <a:latin typeface="Roboto Slab"/>
                <a:ea typeface="Roboto Slab"/>
                <a:cs typeface="Roboto Slab"/>
                <a:sym typeface="Roboto Slab"/>
              </a:defRPr>
            </a:lvl9pPr>
          </a:lstStyle>
          <a:p/>
        </p:txBody>
      </p:sp>
      <p:sp>
        <p:nvSpPr>
          <p:cNvPr id="7" name="Google Shape;7;p1"/>
          <p:cNvSpPr txBox="1"/>
          <p:nvPr>
            <p:ph idx="1" type="body"/>
          </p:nvPr>
        </p:nvSpPr>
        <p:spPr>
          <a:xfrm>
            <a:off x="387900" y="1489824"/>
            <a:ext cx="8368200" cy="3078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indent="-317500" lvl="1" marL="914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2pPr>
            <a:lvl3pPr indent="-317500" lvl="2" marL="1371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3pPr>
            <a:lvl4pPr indent="-317500" lvl="3" marL="18288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4pPr>
            <a:lvl5pPr indent="-317500" lvl="4" marL="22860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5pPr>
            <a:lvl6pPr indent="-317500" lvl="5" marL="27432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6pPr>
            <a:lvl7pPr indent="-317500" lvl="6" marL="32004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7pPr>
            <a:lvl8pPr indent="-317500" lvl="7" marL="3657600">
              <a:lnSpc>
                <a:spcPct val="115000"/>
              </a:lnSpc>
              <a:spcBef>
                <a:spcPts val="1600"/>
              </a:spcBef>
              <a:spcAft>
                <a:spcPts val="0"/>
              </a:spcAft>
              <a:buClr>
                <a:schemeClr val="dk1"/>
              </a:buClr>
              <a:buSzPts val="1400"/>
              <a:buFont typeface="Roboto"/>
              <a:buChar char="○"/>
              <a:defRPr>
                <a:solidFill>
                  <a:schemeClr val="dk1"/>
                </a:solidFill>
                <a:latin typeface="Roboto"/>
                <a:ea typeface="Roboto"/>
                <a:cs typeface="Roboto"/>
                <a:sym typeface="Roboto"/>
              </a:defRPr>
            </a:lvl8pPr>
            <a:lvl9pPr indent="-317500" lvl="8" marL="4114800">
              <a:lnSpc>
                <a:spcPct val="115000"/>
              </a:lnSpc>
              <a:spcBef>
                <a:spcPts val="1600"/>
              </a:spcBef>
              <a:spcAft>
                <a:spcPts val="1600"/>
              </a:spcAft>
              <a:buClr>
                <a:schemeClr val="dk1"/>
              </a:buClr>
              <a:buSzPts val="1400"/>
              <a:buFont typeface="Roboto"/>
              <a:buChar char="■"/>
              <a:defRPr>
                <a:solidFill>
                  <a:schemeClr val="dk1"/>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1"/>
                </a:solidFill>
                <a:latin typeface="Roboto"/>
                <a:ea typeface="Roboto"/>
                <a:cs typeface="Roboto"/>
                <a:sym typeface="Roboto"/>
              </a:defRPr>
            </a:lvl1pPr>
            <a:lvl2pPr lvl="1" algn="r">
              <a:buNone/>
              <a:defRPr sz="1000">
                <a:solidFill>
                  <a:schemeClr val="dk1"/>
                </a:solidFill>
                <a:latin typeface="Roboto"/>
                <a:ea typeface="Roboto"/>
                <a:cs typeface="Roboto"/>
                <a:sym typeface="Roboto"/>
              </a:defRPr>
            </a:lvl2pPr>
            <a:lvl3pPr lvl="2" algn="r">
              <a:buNone/>
              <a:defRPr sz="1000">
                <a:solidFill>
                  <a:schemeClr val="dk1"/>
                </a:solidFill>
                <a:latin typeface="Roboto"/>
                <a:ea typeface="Roboto"/>
                <a:cs typeface="Roboto"/>
                <a:sym typeface="Roboto"/>
              </a:defRPr>
            </a:lvl3pPr>
            <a:lvl4pPr lvl="3" algn="r">
              <a:buNone/>
              <a:defRPr sz="1000">
                <a:solidFill>
                  <a:schemeClr val="dk1"/>
                </a:solidFill>
                <a:latin typeface="Roboto"/>
                <a:ea typeface="Roboto"/>
                <a:cs typeface="Roboto"/>
                <a:sym typeface="Roboto"/>
              </a:defRPr>
            </a:lvl4pPr>
            <a:lvl5pPr lvl="4" algn="r">
              <a:buNone/>
              <a:defRPr sz="1000">
                <a:solidFill>
                  <a:schemeClr val="dk1"/>
                </a:solidFill>
                <a:latin typeface="Roboto"/>
                <a:ea typeface="Roboto"/>
                <a:cs typeface="Roboto"/>
                <a:sym typeface="Roboto"/>
              </a:defRPr>
            </a:lvl5pPr>
            <a:lvl6pPr lvl="5" algn="r">
              <a:buNone/>
              <a:defRPr sz="1000">
                <a:solidFill>
                  <a:schemeClr val="dk1"/>
                </a:solidFill>
                <a:latin typeface="Roboto"/>
                <a:ea typeface="Roboto"/>
                <a:cs typeface="Roboto"/>
                <a:sym typeface="Roboto"/>
              </a:defRPr>
            </a:lvl6pPr>
            <a:lvl7pPr lvl="6" algn="r">
              <a:buNone/>
              <a:defRPr sz="1000">
                <a:solidFill>
                  <a:schemeClr val="dk1"/>
                </a:solidFill>
                <a:latin typeface="Roboto"/>
                <a:ea typeface="Roboto"/>
                <a:cs typeface="Roboto"/>
                <a:sym typeface="Roboto"/>
              </a:defRPr>
            </a:lvl7pPr>
            <a:lvl8pPr lvl="7" algn="r">
              <a:buNone/>
              <a:defRPr sz="1000">
                <a:solidFill>
                  <a:schemeClr val="dk1"/>
                </a:solidFill>
                <a:latin typeface="Roboto"/>
                <a:ea typeface="Roboto"/>
                <a:cs typeface="Roboto"/>
                <a:sym typeface="Roboto"/>
              </a:defRPr>
            </a:lvl8pPr>
            <a:lvl9pPr lvl="8" algn="r">
              <a:buNone/>
              <a:defRPr sz="1000">
                <a:solidFill>
                  <a:schemeClr val="dk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jpg"/><Relationship Id="rId4" Type="http://schemas.openxmlformats.org/officeDocument/2006/relationships/image" Target="../media/image17.png"/><Relationship Id="rId5" Type="http://schemas.openxmlformats.org/officeDocument/2006/relationships/image" Target="../media/image5.jpg"/><Relationship Id="rId6" Type="http://schemas.openxmlformats.org/officeDocument/2006/relationships/image" Target="../media/image7.jpg"/><Relationship Id="rId7"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 Id="rId4" Type="http://schemas.openxmlformats.org/officeDocument/2006/relationships/image" Target="../media/image11.png"/><Relationship Id="rId5"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3.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 name="Shape 62"/>
        <p:cNvGrpSpPr/>
        <p:nvPr/>
      </p:nvGrpSpPr>
      <p:grpSpPr>
        <a:xfrm>
          <a:off x="0" y="0"/>
          <a:ext cx="0" cy="0"/>
          <a:chOff x="0" y="0"/>
          <a:chExt cx="0" cy="0"/>
        </a:xfrm>
      </p:grpSpPr>
      <p:sp>
        <p:nvSpPr>
          <p:cNvPr id="63" name="Google Shape;63;p13"/>
          <p:cNvSpPr txBox="1"/>
          <p:nvPr>
            <p:ph type="ctrTitle"/>
          </p:nvPr>
        </p:nvSpPr>
        <p:spPr>
          <a:xfrm>
            <a:off x="1680302" y="1188925"/>
            <a:ext cx="5783400" cy="14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Final Project EMG 549</a:t>
            </a:r>
            <a:endParaRPr/>
          </a:p>
          <a:p>
            <a:pPr indent="0" lvl="0" marL="0" rtl="0" algn="ctr">
              <a:spcBef>
                <a:spcPts val="0"/>
              </a:spcBef>
              <a:spcAft>
                <a:spcPts val="0"/>
              </a:spcAft>
              <a:buNone/>
            </a:pPr>
            <a:r>
              <a:rPr lang="en"/>
              <a:t>Trello</a:t>
            </a:r>
            <a:endParaRPr/>
          </a:p>
        </p:txBody>
      </p:sp>
      <p:sp>
        <p:nvSpPr>
          <p:cNvPr id="64" name="Google Shape;64;p13"/>
          <p:cNvSpPr txBox="1"/>
          <p:nvPr>
            <p:ph idx="1" type="subTitle"/>
          </p:nvPr>
        </p:nvSpPr>
        <p:spPr>
          <a:xfrm>
            <a:off x="1680302" y="3049450"/>
            <a:ext cx="5783400" cy="90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Liang Wei 94628</a:t>
            </a:r>
            <a:endParaRPr/>
          </a:p>
          <a:p>
            <a:pPr indent="0" lvl="0" marL="0" rtl="0" algn="ctr">
              <a:spcBef>
                <a:spcPts val="0"/>
              </a:spcBef>
              <a:spcAft>
                <a:spcPts val="0"/>
              </a:spcAft>
              <a:buNone/>
            </a:pPr>
            <a:r>
              <a:rPr lang="en"/>
              <a:t>Huiyu Ma 94556</a:t>
            </a:r>
            <a:endParaRPr/>
          </a:p>
          <a:p>
            <a:pPr indent="0" lvl="0" marL="0" rtl="0" algn="ctr">
              <a:spcBef>
                <a:spcPts val="0"/>
              </a:spcBef>
              <a:spcAft>
                <a:spcPts val="0"/>
              </a:spcAft>
              <a:buNone/>
            </a:pPr>
            <a:r>
              <a:rPr lang="en"/>
              <a:t>Xin Jin 93751</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0" name="Shape 120"/>
        <p:cNvGrpSpPr/>
        <p:nvPr/>
      </p:nvGrpSpPr>
      <p:grpSpPr>
        <a:xfrm>
          <a:off x="0" y="0"/>
          <a:ext cx="0" cy="0"/>
          <a:chOff x="0" y="0"/>
          <a:chExt cx="0" cy="0"/>
        </a:xfrm>
      </p:grpSpPr>
      <p:sp>
        <p:nvSpPr>
          <p:cNvPr id="121" name="Google Shape;121;p22"/>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to improve</a:t>
            </a:r>
            <a:endParaRPr/>
          </a:p>
        </p:txBody>
      </p:sp>
      <p:sp>
        <p:nvSpPr>
          <p:cNvPr id="122" name="Google Shape;122;p22"/>
          <p:cNvSpPr txBox="1"/>
          <p:nvPr>
            <p:ph idx="1" type="body"/>
          </p:nvPr>
        </p:nvSpPr>
        <p:spPr>
          <a:xfrm>
            <a:off x="387900" y="1489825"/>
            <a:ext cx="7731900" cy="2938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However…</a:t>
            </a:r>
            <a:r>
              <a:rPr lang="en"/>
              <a:t> </a:t>
            </a:r>
            <a:endParaRPr/>
          </a:p>
          <a:p>
            <a:pPr indent="-342900" lvl="0" marL="457200" rtl="0" algn="l">
              <a:spcBef>
                <a:spcPts val="0"/>
              </a:spcBef>
              <a:spcAft>
                <a:spcPts val="0"/>
              </a:spcAft>
              <a:buSzPts val="1800"/>
              <a:buChar char="●"/>
            </a:pPr>
            <a:r>
              <a:rPr lang="en"/>
              <a:t>The Socket.io server currently has some problems with scaling up to more than 10K simultaneous client connections when using multiple processes and the Redis store, and the client has some issues that can cause it to open multiple connections to the same server, or not know that its connection has been severed. </a:t>
            </a:r>
            <a:endParaRPr/>
          </a:p>
          <a:p>
            <a:pPr indent="-342900" lvl="0" marL="457200" rtl="0" algn="l">
              <a:spcBef>
                <a:spcPts val="0"/>
              </a:spcBef>
              <a:spcAft>
                <a:spcPts val="0"/>
              </a:spcAft>
              <a:buSzPts val="1800"/>
              <a:buChar char="●"/>
            </a:pPr>
            <a:r>
              <a:rPr lang="en"/>
              <a:t>There are some issues with submitting our fixes (hacks!) back to the project – in many cases they only work with WebSockets (the only Socket.io transport we use).</a:t>
            </a:r>
            <a:endParaRPr/>
          </a:p>
          <a:p>
            <a:pPr indent="0" lvl="0" marL="0" rtl="0" algn="l">
              <a:spcBef>
                <a:spcPts val="1600"/>
              </a:spcBef>
              <a:spcAft>
                <a:spcPts val="0"/>
              </a:spcAft>
              <a:buNone/>
            </a:pPr>
            <a:r>
              <a:rPr lang="en" sz="1400">
                <a:solidFill>
                  <a:srgbClr val="000000"/>
                </a:solidFill>
              </a:rPr>
              <a:t>rett. (n.d.). The Trello Tech Stack. Retrieved from https://blog.trello.com/the-trello-tech-stack.</a:t>
            </a:r>
            <a:endParaRPr/>
          </a:p>
          <a:p>
            <a:pPr indent="0" lvl="0" marL="0" rtl="0" algn="l">
              <a:spcBef>
                <a:spcPts val="1600"/>
              </a:spcBef>
              <a:spcAft>
                <a:spcPts val="16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6" name="Shape 126"/>
        <p:cNvGrpSpPr/>
        <p:nvPr/>
      </p:nvGrpSpPr>
      <p:grpSpPr>
        <a:xfrm>
          <a:off x="0" y="0"/>
          <a:ext cx="0" cy="0"/>
          <a:chOff x="0" y="0"/>
          <a:chExt cx="0" cy="0"/>
        </a:xfrm>
      </p:grpSpPr>
      <p:sp>
        <p:nvSpPr>
          <p:cNvPr id="127" name="Google Shape;127;p23"/>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Trello API In Action</a:t>
            </a:r>
            <a:endParaRPr/>
          </a:p>
        </p:txBody>
      </p:sp>
      <p:sp>
        <p:nvSpPr>
          <p:cNvPr id="128" name="Google Shape;128;p23"/>
          <p:cNvSpPr txBox="1"/>
          <p:nvPr>
            <p:ph idx="1" type="body"/>
          </p:nvPr>
        </p:nvSpPr>
        <p:spPr>
          <a:xfrm>
            <a:off x="387900" y="1466012"/>
            <a:ext cx="8368200" cy="307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a:t>“What may be done at any time will be done at no time.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2" name="Shape 132"/>
        <p:cNvGrpSpPr/>
        <p:nvPr/>
      </p:nvGrpSpPr>
      <p:grpSpPr>
        <a:xfrm>
          <a:off x="0" y="0"/>
          <a:ext cx="0" cy="0"/>
          <a:chOff x="0" y="0"/>
          <a:chExt cx="0" cy="0"/>
        </a:xfrm>
      </p:grpSpPr>
      <p:sp>
        <p:nvSpPr>
          <p:cNvPr id="133" name="Google Shape;133;p2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35" name="Google Shape;135;p24"/>
          <p:cNvPicPr preferRelativeResize="0"/>
          <p:nvPr/>
        </p:nvPicPr>
        <p:blipFill>
          <a:blip r:embed="rId3">
            <a:alphaModFix/>
          </a:blip>
          <a:stretch>
            <a:fillRect/>
          </a:stretch>
        </p:blipFill>
        <p:spPr>
          <a:xfrm>
            <a:off x="4831825" y="2627925"/>
            <a:ext cx="1430700" cy="1940700"/>
          </a:xfrm>
          <a:prstGeom prst="roundRect">
            <a:avLst>
              <a:gd fmla="val 16667" name="adj"/>
            </a:avLst>
          </a:prstGeom>
          <a:noFill/>
          <a:ln>
            <a:noFill/>
          </a:ln>
        </p:spPr>
      </p:pic>
      <p:pic>
        <p:nvPicPr>
          <p:cNvPr id="136" name="Google Shape;136;p24"/>
          <p:cNvPicPr preferRelativeResize="0"/>
          <p:nvPr/>
        </p:nvPicPr>
        <p:blipFill>
          <a:blip r:embed="rId4">
            <a:alphaModFix/>
          </a:blip>
          <a:stretch>
            <a:fillRect/>
          </a:stretch>
        </p:blipFill>
        <p:spPr>
          <a:xfrm>
            <a:off x="5908675" y="458025"/>
            <a:ext cx="1518900" cy="1970100"/>
          </a:xfrm>
          <a:prstGeom prst="roundRect">
            <a:avLst>
              <a:gd fmla="val 16667" name="adj"/>
            </a:avLst>
          </a:prstGeom>
          <a:noFill/>
          <a:ln>
            <a:noFill/>
          </a:ln>
        </p:spPr>
      </p:pic>
      <p:pic>
        <p:nvPicPr>
          <p:cNvPr id="137" name="Google Shape;137;p24"/>
          <p:cNvPicPr preferRelativeResize="0"/>
          <p:nvPr/>
        </p:nvPicPr>
        <p:blipFill>
          <a:blip r:embed="rId5">
            <a:alphaModFix/>
          </a:blip>
          <a:stretch>
            <a:fillRect/>
          </a:stretch>
        </p:blipFill>
        <p:spPr>
          <a:xfrm>
            <a:off x="3624500" y="463170"/>
            <a:ext cx="1446900" cy="1959600"/>
          </a:xfrm>
          <a:prstGeom prst="roundRect">
            <a:avLst>
              <a:gd fmla="val 16667" name="adj"/>
            </a:avLst>
          </a:prstGeom>
          <a:noFill/>
          <a:ln>
            <a:noFill/>
          </a:ln>
        </p:spPr>
      </p:pic>
      <p:pic>
        <p:nvPicPr>
          <p:cNvPr id="138" name="Google Shape;138;p24"/>
          <p:cNvPicPr preferRelativeResize="0"/>
          <p:nvPr/>
        </p:nvPicPr>
        <p:blipFill>
          <a:blip r:embed="rId6">
            <a:alphaModFix/>
          </a:blip>
          <a:stretch>
            <a:fillRect/>
          </a:stretch>
        </p:blipFill>
        <p:spPr>
          <a:xfrm>
            <a:off x="1371325" y="458030"/>
            <a:ext cx="1454400" cy="1970100"/>
          </a:xfrm>
          <a:prstGeom prst="roundRect">
            <a:avLst>
              <a:gd fmla="val 16667" name="adj"/>
            </a:avLst>
          </a:prstGeom>
          <a:noFill/>
          <a:ln>
            <a:noFill/>
          </a:ln>
        </p:spPr>
      </p:pic>
      <p:pic>
        <p:nvPicPr>
          <p:cNvPr id="139" name="Google Shape;139;p24"/>
          <p:cNvPicPr preferRelativeResize="0"/>
          <p:nvPr/>
        </p:nvPicPr>
        <p:blipFill>
          <a:blip r:embed="rId7">
            <a:alphaModFix/>
          </a:blip>
          <a:stretch>
            <a:fillRect/>
          </a:stretch>
        </p:blipFill>
        <p:spPr>
          <a:xfrm>
            <a:off x="2445475" y="2623591"/>
            <a:ext cx="1446600" cy="1949400"/>
          </a:xfrm>
          <a:prstGeom prst="roundRect">
            <a:avLst>
              <a:gd fmla="val 16667" name="adj"/>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3" name="Shape 143"/>
        <p:cNvGrpSpPr/>
        <p:nvPr/>
      </p:nvGrpSpPr>
      <p:grpSpPr>
        <a:xfrm>
          <a:off x="0" y="0"/>
          <a:ext cx="0" cy="0"/>
          <a:chOff x="0" y="0"/>
          <a:chExt cx="0" cy="0"/>
        </a:xfrm>
      </p:grpSpPr>
      <p:sp>
        <p:nvSpPr>
          <p:cNvPr id="144" name="Google Shape;144;p2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5"/>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6" name="Google Shape;146;p25"/>
          <p:cNvPicPr preferRelativeResize="0"/>
          <p:nvPr/>
        </p:nvPicPr>
        <p:blipFill>
          <a:blip r:embed="rId3">
            <a:alphaModFix/>
          </a:blip>
          <a:stretch>
            <a:fillRect/>
          </a:stretch>
        </p:blipFill>
        <p:spPr>
          <a:xfrm>
            <a:off x="2327175" y="1924375"/>
            <a:ext cx="1600200" cy="1600200"/>
          </a:xfrm>
          <a:prstGeom prst="rect">
            <a:avLst/>
          </a:prstGeom>
          <a:noFill/>
          <a:ln>
            <a:noFill/>
          </a:ln>
        </p:spPr>
      </p:pic>
      <p:pic>
        <p:nvPicPr>
          <p:cNvPr id="147" name="Google Shape;147;p25"/>
          <p:cNvPicPr preferRelativeResize="0"/>
          <p:nvPr/>
        </p:nvPicPr>
        <p:blipFill>
          <a:blip r:embed="rId4">
            <a:alphaModFix/>
          </a:blip>
          <a:stretch>
            <a:fillRect/>
          </a:stretch>
        </p:blipFill>
        <p:spPr>
          <a:xfrm>
            <a:off x="4439425" y="1924375"/>
            <a:ext cx="1600200" cy="16002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54" name="Google Shape;154;p26"/>
          <p:cNvPicPr preferRelativeResize="0"/>
          <p:nvPr/>
        </p:nvPicPr>
        <p:blipFill>
          <a:blip r:embed="rId3">
            <a:alphaModFix/>
          </a:blip>
          <a:stretch>
            <a:fillRect/>
          </a:stretch>
        </p:blipFill>
        <p:spPr>
          <a:xfrm>
            <a:off x="4569580" y="1846963"/>
            <a:ext cx="2660945" cy="1449575"/>
          </a:xfrm>
          <a:prstGeom prst="rect">
            <a:avLst/>
          </a:prstGeom>
          <a:noFill/>
          <a:ln>
            <a:noFill/>
          </a:ln>
        </p:spPr>
      </p:pic>
      <p:pic>
        <p:nvPicPr>
          <p:cNvPr id="155" name="Google Shape;155;p26"/>
          <p:cNvPicPr preferRelativeResize="0"/>
          <p:nvPr/>
        </p:nvPicPr>
        <p:blipFill>
          <a:blip r:embed="rId4">
            <a:alphaModFix/>
          </a:blip>
          <a:stretch>
            <a:fillRect/>
          </a:stretch>
        </p:blipFill>
        <p:spPr>
          <a:xfrm>
            <a:off x="1913475" y="1846963"/>
            <a:ext cx="2660945" cy="14495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7"/>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62" name="Google Shape;162;p27"/>
          <p:cNvPicPr preferRelativeResize="0"/>
          <p:nvPr/>
        </p:nvPicPr>
        <p:blipFill>
          <a:blip r:embed="rId3">
            <a:alphaModFix/>
          </a:blip>
          <a:stretch>
            <a:fillRect/>
          </a:stretch>
        </p:blipFill>
        <p:spPr>
          <a:xfrm>
            <a:off x="1334200" y="1559000"/>
            <a:ext cx="3402402" cy="2428826"/>
          </a:xfrm>
          <a:prstGeom prst="rect">
            <a:avLst/>
          </a:prstGeom>
          <a:noFill/>
          <a:ln>
            <a:noFill/>
          </a:ln>
        </p:spPr>
      </p:pic>
      <p:pic>
        <p:nvPicPr>
          <p:cNvPr id="163" name="Google Shape;163;p27"/>
          <p:cNvPicPr preferRelativeResize="0"/>
          <p:nvPr/>
        </p:nvPicPr>
        <p:blipFill>
          <a:blip r:embed="rId4">
            <a:alphaModFix/>
          </a:blip>
          <a:stretch>
            <a:fillRect/>
          </a:stretch>
        </p:blipFill>
        <p:spPr>
          <a:xfrm>
            <a:off x="4489725" y="1558988"/>
            <a:ext cx="3402402" cy="242883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pic>
        <p:nvPicPr>
          <p:cNvPr id="168" name="Google Shape;168;p28"/>
          <p:cNvPicPr preferRelativeResize="0"/>
          <p:nvPr/>
        </p:nvPicPr>
        <p:blipFill>
          <a:blip r:embed="rId3">
            <a:alphaModFix/>
          </a:blip>
          <a:stretch>
            <a:fillRect/>
          </a:stretch>
        </p:blipFill>
        <p:spPr>
          <a:xfrm>
            <a:off x="1213628" y="317000"/>
            <a:ext cx="2323200" cy="1465500"/>
          </a:xfrm>
          <a:prstGeom prst="roundRect">
            <a:avLst>
              <a:gd fmla="val 16667" name="adj"/>
            </a:avLst>
          </a:prstGeom>
          <a:noFill/>
          <a:ln>
            <a:noFill/>
          </a:ln>
        </p:spPr>
      </p:pic>
      <p:pic>
        <p:nvPicPr>
          <p:cNvPr id="169" name="Google Shape;169;p28"/>
          <p:cNvPicPr preferRelativeResize="0"/>
          <p:nvPr/>
        </p:nvPicPr>
        <p:blipFill rotWithShape="1">
          <a:blip r:embed="rId4">
            <a:alphaModFix/>
          </a:blip>
          <a:srcRect b="0" l="-827" r="11851" t="0"/>
          <a:stretch/>
        </p:blipFill>
        <p:spPr>
          <a:xfrm>
            <a:off x="1213628" y="1831317"/>
            <a:ext cx="2323200" cy="1465800"/>
          </a:xfrm>
          <a:prstGeom prst="roundRect">
            <a:avLst>
              <a:gd fmla="val 16667" name="adj"/>
            </a:avLst>
          </a:prstGeom>
          <a:noFill/>
          <a:ln>
            <a:noFill/>
          </a:ln>
        </p:spPr>
      </p:pic>
      <p:pic>
        <p:nvPicPr>
          <p:cNvPr id="170" name="Google Shape;170;p28"/>
          <p:cNvPicPr preferRelativeResize="0"/>
          <p:nvPr/>
        </p:nvPicPr>
        <p:blipFill>
          <a:blip r:embed="rId5">
            <a:alphaModFix/>
          </a:blip>
          <a:stretch>
            <a:fillRect/>
          </a:stretch>
        </p:blipFill>
        <p:spPr>
          <a:xfrm>
            <a:off x="1175050" y="3345659"/>
            <a:ext cx="2400300" cy="1535400"/>
          </a:xfrm>
          <a:prstGeom prst="roundRect">
            <a:avLst>
              <a:gd fmla="val 16667" name="adj"/>
            </a:avLst>
          </a:prstGeom>
          <a:noFill/>
          <a:ln>
            <a:noFill/>
          </a:ln>
        </p:spPr>
      </p:pic>
      <p:sp>
        <p:nvSpPr>
          <p:cNvPr id="171" name="Google Shape;171;p28"/>
          <p:cNvSpPr txBox="1"/>
          <p:nvPr/>
        </p:nvSpPr>
        <p:spPr>
          <a:xfrm>
            <a:off x="4617700" y="742625"/>
            <a:ext cx="5266800" cy="6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Trello API Key and Token</a:t>
            </a:r>
            <a:endParaRPr sz="1800">
              <a:solidFill>
                <a:schemeClr val="dk1"/>
              </a:solidFill>
              <a:latin typeface="Roboto"/>
              <a:ea typeface="Roboto"/>
              <a:cs typeface="Roboto"/>
              <a:sym typeface="Roboto"/>
            </a:endParaRPr>
          </a:p>
        </p:txBody>
      </p:sp>
      <p:sp>
        <p:nvSpPr>
          <p:cNvPr id="172" name="Google Shape;172;p28"/>
          <p:cNvSpPr txBox="1"/>
          <p:nvPr/>
        </p:nvSpPr>
        <p:spPr>
          <a:xfrm>
            <a:off x="4617700" y="2264550"/>
            <a:ext cx="5266800" cy="6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Phone number for SMS</a:t>
            </a:r>
            <a:endParaRPr sz="1800">
              <a:solidFill>
                <a:schemeClr val="dk1"/>
              </a:solidFill>
              <a:latin typeface="Roboto"/>
              <a:ea typeface="Roboto"/>
              <a:cs typeface="Roboto"/>
              <a:sym typeface="Roboto"/>
            </a:endParaRPr>
          </a:p>
        </p:txBody>
      </p:sp>
      <p:sp>
        <p:nvSpPr>
          <p:cNvPr id="173" name="Google Shape;173;p28"/>
          <p:cNvSpPr txBox="1"/>
          <p:nvPr/>
        </p:nvSpPr>
        <p:spPr>
          <a:xfrm>
            <a:off x="4617700" y="3862663"/>
            <a:ext cx="5266800" cy="61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Roboto"/>
                <a:ea typeface="Roboto"/>
                <a:cs typeface="Roboto"/>
                <a:sym typeface="Roboto"/>
              </a:rPr>
              <a:t>Forwarding URL</a:t>
            </a:r>
            <a:endParaRPr sz="1800">
              <a:solidFill>
                <a:schemeClr val="dk1"/>
              </a:solidFill>
              <a:latin typeface="Roboto"/>
              <a:ea typeface="Roboto"/>
              <a:cs typeface="Roboto"/>
              <a:sym typeface="Roboto"/>
            </a:endParaRPr>
          </a:p>
        </p:txBody>
      </p:sp>
      <p:sp>
        <p:nvSpPr>
          <p:cNvPr id="174" name="Google Shape;174;p28"/>
          <p:cNvSpPr/>
          <p:nvPr/>
        </p:nvSpPr>
        <p:spPr>
          <a:xfrm>
            <a:off x="3894525" y="879350"/>
            <a:ext cx="570900" cy="201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8"/>
          <p:cNvSpPr/>
          <p:nvPr/>
        </p:nvSpPr>
        <p:spPr>
          <a:xfrm>
            <a:off x="3894525" y="2369850"/>
            <a:ext cx="570900" cy="201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8"/>
          <p:cNvSpPr/>
          <p:nvPr/>
        </p:nvSpPr>
        <p:spPr>
          <a:xfrm>
            <a:off x="3894525" y="4012400"/>
            <a:ext cx="570900" cy="2019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0" name="Shape 180"/>
        <p:cNvGrpSpPr/>
        <p:nvPr/>
      </p:nvGrpSpPr>
      <p:grpSpPr>
        <a:xfrm>
          <a:off x="0" y="0"/>
          <a:ext cx="0" cy="0"/>
          <a:chOff x="0" y="0"/>
          <a:chExt cx="0" cy="0"/>
        </a:xfrm>
      </p:grpSpPr>
      <p:sp>
        <p:nvSpPr>
          <p:cNvPr id="181" name="Google Shape;181;p2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83" name="Google Shape;183;p29"/>
          <p:cNvPicPr preferRelativeResize="0"/>
          <p:nvPr/>
        </p:nvPicPr>
        <p:blipFill>
          <a:blip r:embed="rId3">
            <a:alphaModFix/>
          </a:blip>
          <a:stretch>
            <a:fillRect/>
          </a:stretch>
        </p:blipFill>
        <p:spPr>
          <a:xfrm>
            <a:off x="2002487" y="801550"/>
            <a:ext cx="5139000" cy="3540300"/>
          </a:xfrm>
          <a:prstGeom prst="roundRect">
            <a:avLst>
              <a:gd fmla="val 16667" name="adj"/>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7" name="Shape 187"/>
        <p:cNvGrpSpPr/>
        <p:nvPr/>
      </p:nvGrpSpPr>
      <p:grpSpPr>
        <a:xfrm>
          <a:off x="0" y="0"/>
          <a:ext cx="0" cy="0"/>
          <a:chOff x="0" y="0"/>
          <a:chExt cx="0" cy="0"/>
        </a:xfrm>
      </p:grpSpPr>
      <p:sp>
        <p:nvSpPr>
          <p:cNvPr id="188" name="Google Shape;188;p3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Please try it yourself</a:t>
            </a:r>
            <a:endParaRPr/>
          </a:p>
        </p:txBody>
      </p:sp>
      <p:sp>
        <p:nvSpPr>
          <p:cNvPr id="189" name="Google Shape;189;p30"/>
          <p:cNvSpPr txBox="1"/>
          <p:nvPr>
            <p:ph idx="1" type="body"/>
          </p:nvPr>
        </p:nvSpPr>
        <p:spPr>
          <a:xfrm>
            <a:off x="-226975" y="1362924"/>
            <a:ext cx="8368200" cy="3078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6000"/>
              <a:t>(660) 252 - 0379</a:t>
            </a:r>
            <a:endParaRPr sz="6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 you</a:t>
            </a:r>
            <a:endParaRPr/>
          </a:p>
        </p:txBody>
      </p:sp>
      <p:sp>
        <p:nvSpPr>
          <p:cNvPr id="195" name="Google Shape;195;p31"/>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sz="3000"/>
          </a:p>
          <a:p>
            <a:pPr indent="0" lvl="0" marL="0" rtl="0" algn="ctr">
              <a:spcBef>
                <a:spcPts val="1600"/>
              </a:spcBef>
              <a:spcAft>
                <a:spcPts val="1600"/>
              </a:spcAft>
              <a:buNone/>
            </a:pPr>
            <a:r>
              <a:rPr lang="en" sz="3000"/>
              <a:t>Any Questions?</a:t>
            </a:r>
            <a:endParaRPr sz="3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8" name="Shape 68"/>
        <p:cNvGrpSpPr/>
        <p:nvPr/>
      </p:nvGrpSpPr>
      <p:grpSpPr>
        <a:xfrm>
          <a:off x="0" y="0"/>
          <a:ext cx="0" cy="0"/>
          <a:chOff x="0" y="0"/>
          <a:chExt cx="0" cy="0"/>
        </a:xfrm>
      </p:grpSpPr>
      <p:sp>
        <p:nvSpPr>
          <p:cNvPr id="69" name="Google Shape;69;p14"/>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is Trello - Liang</a:t>
            </a:r>
            <a:endParaRPr/>
          </a:p>
        </p:txBody>
      </p:sp>
      <p:sp>
        <p:nvSpPr>
          <p:cNvPr id="70" name="Google Shape;70;p14"/>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Is a free online app for organizing ideas and processes</a:t>
            </a:r>
            <a:endParaRPr/>
          </a:p>
          <a:p>
            <a:pPr indent="-342900" lvl="0" marL="457200" rtl="0" algn="l">
              <a:spcBef>
                <a:spcPts val="0"/>
              </a:spcBef>
              <a:spcAft>
                <a:spcPts val="0"/>
              </a:spcAft>
              <a:buSzPts val="1800"/>
              <a:buChar char="●"/>
            </a:pPr>
            <a:r>
              <a:rPr lang="en"/>
              <a:t>It can be used individually, or you can invite </a:t>
            </a:r>
            <a:r>
              <a:rPr lang="en"/>
              <a:t>colleagues</a:t>
            </a:r>
            <a:r>
              <a:rPr lang="en"/>
              <a:t>, families, and friends to work together</a:t>
            </a:r>
            <a:endParaRPr/>
          </a:p>
          <a:p>
            <a:pPr indent="-342900" lvl="0" marL="457200" rtl="0" algn="l">
              <a:spcBef>
                <a:spcPts val="0"/>
              </a:spcBef>
              <a:spcAft>
                <a:spcPts val="0"/>
              </a:spcAft>
              <a:buSzPts val="1800"/>
              <a:buChar char="●"/>
            </a:pPr>
            <a:r>
              <a:rPr lang="en"/>
              <a:t>It's just</a:t>
            </a:r>
            <a:r>
              <a:rPr lang="en"/>
              <a:t> like a pin board, you can create the </a:t>
            </a:r>
            <a:r>
              <a:rPr lang="en"/>
              <a:t>checklist</a:t>
            </a:r>
            <a:endParaRPr/>
          </a:p>
          <a:p>
            <a:pPr indent="0" lvl="0" marL="0" rtl="0" algn="l">
              <a:lnSpc>
                <a:spcPct val="100000"/>
              </a:lnSpc>
              <a:spcBef>
                <a:spcPts val="1600"/>
              </a:spcBef>
              <a:spcAft>
                <a:spcPts val="0"/>
              </a:spcAft>
              <a:buNone/>
            </a:pPr>
            <a:r>
              <a:rPr lang="en"/>
              <a:t>Create a to do Board</a:t>
            </a:r>
            <a:endParaRPr/>
          </a:p>
          <a:p>
            <a:pPr indent="0" lvl="0" marL="0" rtl="0" algn="l">
              <a:lnSpc>
                <a:spcPct val="100000"/>
              </a:lnSpc>
              <a:spcBef>
                <a:spcPts val="0"/>
              </a:spcBef>
              <a:spcAft>
                <a:spcPts val="0"/>
              </a:spcAft>
              <a:buNone/>
            </a:pPr>
            <a:r>
              <a:rPr lang="en"/>
              <a:t>add a list (lists of things)</a:t>
            </a:r>
            <a:endParaRPr/>
          </a:p>
          <a:p>
            <a:pPr indent="0" lvl="0" marL="0" rtl="0" algn="l">
              <a:lnSpc>
                <a:spcPct val="100000"/>
              </a:lnSpc>
              <a:spcBef>
                <a:spcPts val="0"/>
              </a:spcBef>
              <a:spcAft>
                <a:spcPts val="0"/>
              </a:spcAft>
              <a:buNone/>
            </a:pPr>
            <a:r>
              <a:rPr lang="en"/>
              <a:t>add a cards in your lists, a list can have many cards</a:t>
            </a:r>
            <a:endParaRPr/>
          </a:p>
          <a:p>
            <a:pPr indent="0" lvl="0" marL="0" rtl="0" algn="l">
              <a:spcBef>
                <a:spcPts val="0"/>
              </a:spcBef>
              <a:spcAft>
                <a:spcPts val="0"/>
              </a:spcAft>
              <a:buNone/>
            </a:pPr>
            <a:r>
              <a:rPr lang="en"/>
              <a:t>Don't</a:t>
            </a:r>
            <a:r>
              <a:rPr lang="en"/>
              <a:t> forget to label it…</a:t>
            </a:r>
            <a:endParaRPr/>
          </a:p>
          <a:p>
            <a:pPr indent="0" lvl="0" marL="0" rtl="0" algn="l">
              <a:spcBef>
                <a:spcPts val="1600"/>
              </a:spcBef>
              <a:spcAft>
                <a:spcPts val="0"/>
              </a:spcAft>
              <a:buNone/>
            </a:pPr>
            <a:r>
              <a:t/>
            </a:r>
            <a:endParaRPr/>
          </a:p>
          <a:p>
            <a:pPr indent="0" lvl="0" marL="0" rtl="0" algn="l">
              <a:spcBef>
                <a:spcPts val="1600"/>
              </a:spcBef>
              <a:spcAft>
                <a:spcPts val="1600"/>
              </a:spcAft>
              <a:buNone/>
            </a:pPr>
            <a:r>
              <a:t/>
            </a:r>
            <a:endParaRPr/>
          </a:p>
        </p:txBody>
      </p:sp>
      <p:pic>
        <p:nvPicPr>
          <p:cNvPr id="71" name="Google Shape;71;p14"/>
          <p:cNvPicPr preferRelativeResize="0"/>
          <p:nvPr/>
        </p:nvPicPr>
        <p:blipFill>
          <a:blip r:embed="rId3">
            <a:alphaModFix/>
          </a:blip>
          <a:stretch>
            <a:fillRect/>
          </a:stretch>
        </p:blipFill>
        <p:spPr>
          <a:xfrm>
            <a:off x="2611500" y="0"/>
            <a:ext cx="5852183" cy="3424600"/>
          </a:xfrm>
          <a:prstGeom prst="rect">
            <a:avLst/>
          </a:prstGeom>
          <a:noFill/>
          <a:ln>
            <a:noFill/>
          </a:ln>
        </p:spPr>
      </p:pic>
      <p:sp>
        <p:nvSpPr>
          <p:cNvPr id="72" name="Google Shape;72;p14"/>
          <p:cNvSpPr txBox="1"/>
          <p:nvPr/>
        </p:nvSpPr>
        <p:spPr>
          <a:xfrm>
            <a:off x="0" y="0"/>
            <a:ext cx="9144000" cy="484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Cruz, M. (2017, March 16). Trello. Retrieved December 8, 2019, from https://www.slideshare.net/MichelleLynCruz/trello-73198801</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1"/>
                                        </p:tgtEl>
                                        <p:attrNameLst>
                                          <p:attrName>style.visibility</p:attrName>
                                        </p:attrNameLst>
                                      </p:cBhvr>
                                      <p:to>
                                        <p:strVal val="visible"/>
                                      </p:to>
                                    </p:set>
                                    <p:animEffect filter="fade" transition="in">
                                      <p:cBhvr>
                                        <p:cTn dur="1000"/>
                                        <p:tgtEl>
                                          <p:spTgt spid="7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 name="Shape 76"/>
        <p:cNvGrpSpPr/>
        <p:nvPr/>
      </p:nvGrpSpPr>
      <p:grpSpPr>
        <a:xfrm>
          <a:off x="0" y="0"/>
          <a:ext cx="0" cy="0"/>
          <a:chOff x="0" y="0"/>
          <a:chExt cx="0" cy="0"/>
        </a:xfrm>
      </p:grpSpPr>
      <p:sp>
        <p:nvSpPr>
          <p:cNvPr id="77" name="Google Shape;77;p15"/>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Advantages</a:t>
            </a:r>
            <a:r>
              <a:rPr lang="en"/>
              <a:t> of Trello</a:t>
            </a:r>
            <a:endParaRPr/>
          </a:p>
        </p:txBody>
      </p:sp>
      <p:sp>
        <p:nvSpPr>
          <p:cNvPr id="78" name="Google Shape;78;p15"/>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Its visual, it used to manage a project, you can see how each step is done</a:t>
            </a:r>
            <a:endParaRPr/>
          </a:p>
          <a:p>
            <a:pPr indent="-342900" lvl="0" marL="457200" rtl="0" algn="l">
              <a:spcBef>
                <a:spcPts val="0"/>
              </a:spcBef>
              <a:spcAft>
                <a:spcPts val="0"/>
              </a:spcAft>
              <a:buSzPts val="1800"/>
              <a:buChar char="●"/>
            </a:pPr>
            <a:r>
              <a:rPr lang="en"/>
              <a:t>Its versatile, it can  be used in many ways like personal, team projects. It can be used for DIY Kanban, or collecting and organizing ideas.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rPr lang="en" sz="1400">
                <a:solidFill>
                  <a:srgbClr val="000000"/>
                </a:solidFill>
              </a:rPr>
              <a:t>Cruz, M. (2017, March 16). Trello. Retrieved December 8, 2019, from https://www.slideshare.net/MichelleLynCruz/trello-73198801</a:t>
            </a:r>
            <a:endParaRPr sz="1400">
              <a:solidFill>
                <a:srgbClr val="000000"/>
              </a:solidFill>
            </a:endParaRPr>
          </a:p>
          <a:p>
            <a:pPr indent="0" lvl="0" marL="0" rtl="0" algn="l">
              <a:spcBef>
                <a:spcPts val="16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 name="Shape 82"/>
        <p:cNvGrpSpPr/>
        <p:nvPr/>
      </p:nvGrpSpPr>
      <p:grpSpPr>
        <a:xfrm>
          <a:off x="0" y="0"/>
          <a:ext cx="0" cy="0"/>
          <a:chOff x="0" y="0"/>
          <a:chExt cx="0" cy="0"/>
        </a:xfrm>
      </p:grpSpPr>
      <p:sp>
        <p:nvSpPr>
          <p:cNvPr id="83" name="Google Shape;83;p16"/>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Trello Tech Stack - CoffeeScript</a:t>
            </a:r>
            <a:endParaRPr/>
          </a:p>
        </p:txBody>
      </p:sp>
      <p:sp>
        <p:nvSpPr>
          <p:cNvPr id="84" name="Google Shape;84;p16"/>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Trello started out as a pure JavaScript project on both client and server</a:t>
            </a:r>
            <a:endParaRPr/>
          </a:p>
          <a:p>
            <a:pPr indent="-342900" lvl="0" marL="457200" rtl="0" algn="l">
              <a:spcBef>
                <a:spcPts val="0"/>
              </a:spcBef>
              <a:spcAft>
                <a:spcPts val="0"/>
              </a:spcAft>
              <a:buSzPts val="1800"/>
              <a:buChar char="●"/>
            </a:pPr>
            <a:r>
              <a:rPr lang="en"/>
              <a:t>CoffeeScript is a language that compiles to readable JavaScript.</a:t>
            </a:r>
            <a:endParaRPr/>
          </a:p>
          <a:p>
            <a:pPr indent="-342900" lvl="0" marL="457200" rtl="0" algn="l">
              <a:spcBef>
                <a:spcPts val="0"/>
              </a:spcBef>
              <a:spcAft>
                <a:spcPts val="0"/>
              </a:spcAft>
              <a:buSzPts val="1800"/>
              <a:buChar char="●"/>
            </a:pPr>
            <a:r>
              <a:rPr lang="en"/>
              <a:t>Well-written CoffeeScript smooths out and shortens JavaScript, while maintaining the same semantics, and does not introduce a substantial debugging indirection problem.</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sz="1400">
              <a:solidFill>
                <a:srgbClr val="000000"/>
              </a:solidFill>
            </a:endParaRPr>
          </a:p>
          <a:p>
            <a:pPr indent="0" lvl="0" marL="0" rtl="0" algn="l">
              <a:spcBef>
                <a:spcPts val="1600"/>
              </a:spcBef>
              <a:spcAft>
                <a:spcPts val="1600"/>
              </a:spcAft>
              <a:buNone/>
            </a:pPr>
            <a:r>
              <a:rPr lang="en" sz="1400">
                <a:solidFill>
                  <a:srgbClr val="000000"/>
                </a:solidFill>
              </a:rPr>
              <a:t>Brett. (n.d.). The Trello Tech Stack. Retrieved from https://blog.trello.com/the-trello-tech-stack.</a:t>
            </a:r>
            <a:endParaRPr sz="14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7"/>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Client</a:t>
            </a:r>
            <a:endParaRPr/>
          </a:p>
        </p:txBody>
      </p:sp>
      <p:sp>
        <p:nvSpPr>
          <p:cNvPr id="90" name="Google Shape;90;p17"/>
          <p:cNvSpPr txBox="1"/>
          <p:nvPr>
            <p:ph idx="1" type="body"/>
          </p:nvPr>
        </p:nvSpPr>
        <p:spPr>
          <a:xfrm>
            <a:off x="387900" y="1240950"/>
            <a:ext cx="8465400" cy="3491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BACKBONE.JS</a:t>
            </a:r>
            <a:endParaRPr sz="1400"/>
          </a:p>
          <a:p>
            <a:pPr indent="0" lvl="0" marL="457200" rtl="0" algn="l">
              <a:spcBef>
                <a:spcPts val="1600"/>
              </a:spcBef>
              <a:spcAft>
                <a:spcPts val="0"/>
              </a:spcAft>
              <a:buNone/>
            </a:pPr>
            <a:r>
              <a:rPr lang="en" sz="1400"/>
              <a:t>When the data request returns, Backbone.js gets busy. We render each Model that comes down from the server with a View, and then Backbone provides an easy way to: Watch for DOM events within the HTML generated by the View and tie those to methods on the corresponding Model; as well as Watch the model for changes, and re-render the model’s HTML block to reflect them</a:t>
            </a:r>
            <a:endParaRPr sz="1400"/>
          </a:p>
          <a:p>
            <a:pPr indent="-317500" lvl="0" marL="457200" rtl="0" algn="l">
              <a:spcBef>
                <a:spcPts val="1600"/>
              </a:spcBef>
              <a:spcAft>
                <a:spcPts val="0"/>
              </a:spcAft>
              <a:buSzPts val="1400"/>
              <a:buChar char="●"/>
            </a:pPr>
            <a:r>
              <a:rPr lang="en" sz="1400"/>
              <a:t>PUSHSTATE</a:t>
            </a:r>
            <a:endParaRPr sz="1400"/>
          </a:p>
          <a:p>
            <a:pPr indent="0" lvl="0" marL="457200" rtl="0" algn="l">
              <a:spcBef>
                <a:spcPts val="1600"/>
              </a:spcBef>
              <a:spcAft>
                <a:spcPts val="0"/>
              </a:spcAft>
              <a:buNone/>
            </a:pPr>
            <a:r>
              <a:rPr lang="en" sz="1400"/>
              <a:t>We use HTML5 pushState for moving between pages; that way we can give proper and consistent links in the location bar, and just load data and hand off to the appropriate Backbone-based controller on transition.</a:t>
            </a:r>
            <a:endParaRPr sz="1400"/>
          </a:p>
          <a:p>
            <a:pPr indent="-317500" lvl="0" marL="457200" rtl="0" algn="l">
              <a:spcBef>
                <a:spcPts val="1600"/>
              </a:spcBef>
              <a:spcAft>
                <a:spcPts val="0"/>
              </a:spcAft>
              <a:buSzPts val="1400"/>
              <a:buChar char="●"/>
            </a:pPr>
            <a:r>
              <a:rPr lang="en" sz="1400"/>
              <a:t>MUSTACHE</a:t>
            </a:r>
            <a:endParaRPr sz="1400"/>
          </a:p>
          <a:p>
            <a:pPr indent="0" lvl="0" marL="457200" rtl="0" algn="l">
              <a:spcBef>
                <a:spcPts val="1600"/>
              </a:spcBef>
              <a:spcAft>
                <a:spcPts val="0"/>
              </a:spcAft>
              <a:buNone/>
            </a:pPr>
            <a:r>
              <a:rPr lang="en" sz="1400"/>
              <a:t>We use Mustache, a logic-less templating language, to represent our models as HTML.</a:t>
            </a:r>
            <a:endParaRPr sz="1400"/>
          </a:p>
          <a:p>
            <a:pPr indent="0" lvl="0" marL="0" rtl="0" algn="l">
              <a:spcBef>
                <a:spcPts val="16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8"/>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Pushing and Polling</a:t>
            </a:r>
            <a:endParaRPr/>
          </a:p>
        </p:txBody>
      </p:sp>
      <p:sp>
        <p:nvSpPr>
          <p:cNvPr id="96" name="Google Shape;96;p18"/>
          <p:cNvSpPr txBox="1"/>
          <p:nvPr>
            <p:ph idx="1" type="body"/>
          </p:nvPr>
        </p:nvSpPr>
        <p:spPr>
          <a:xfrm>
            <a:off x="387900" y="1144125"/>
            <a:ext cx="4651800" cy="3733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SOCKET.IO AND WEBSOCKETS</a:t>
            </a:r>
            <a:endParaRPr sz="1400"/>
          </a:p>
          <a:p>
            <a:pPr indent="0" lvl="0" marL="457200" rtl="0" algn="l">
              <a:spcBef>
                <a:spcPts val="1600"/>
              </a:spcBef>
              <a:spcAft>
                <a:spcPts val="0"/>
              </a:spcAft>
              <a:buNone/>
            </a:pPr>
            <a:r>
              <a:rPr lang="en" sz="1400"/>
              <a:t>Where we have browser support, we make a WebSocket connection so that the server can push changes made by other people down to browsers listening on the appropriate channels. </a:t>
            </a:r>
            <a:endParaRPr sz="1400"/>
          </a:p>
          <a:p>
            <a:pPr indent="-317500" lvl="0" marL="457200" rtl="0" algn="l">
              <a:spcBef>
                <a:spcPts val="1600"/>
              </a:spcBef>
              <a:spcAft>
                <a:spcPts val="0"/>
              </a:spcAft>
              <a:buSzPts val="1400"/>
              <a:buChar char="●"/>
            </a:pPr>
            <a:r>
              <a:rPr lang="en" sz="1400"/>
              <a:t>AJAX POLLING</a:t>
            </a:r>
            <a:endParaRPr sz="1400"/>
          </a:p>
          <a:p>
            <a:pPr indent="0" lvl="0" marL="457200" rtl="0" algn="l">
              <a:spcBef>
                <a:spcPts val="1600"/>
              </a:spcBef>
              <a:spcAft>
                <a:spcPts val="0"/>
              </a:spcAft>
              <a:buNone/>
            </a:pPr>
            <a:r>
              <a:rPr lang="en" sz="1400"/>
              <a:t>When the client browser doesn’t support WebSockets, we just make tiny AJAX requests for updates every couple of seconds while a user is active, and back off to polling every ten seconds when the user goes idle.</a:t>
            </a:r>
            <a:endParaRPr sz="1400"/>
          </a:p>
          <a:p>
            <a:pPr indent="0" lvl="0" marL="0" rtl="0" algn="l">
              <a:spcBef>
                <a:spcPts val="1600"/>
              </a:spcBef>
              <a:spcAft>
                <a:spcPts val="0"/>
              </a:spcAft>
              <a:buNone/>
            </a:pPr>
            <a:r>
              <a:rPr lang="en" sz="1400">
                <a:solidFill>
                  <a:srgbClr val="000000"/>
                </a:solidFill>
              </a:rPr>
              <a:t>Brett. (n.d.). The Trello Tech Stack. Retrieved from https://blog.trello.com/the-trello-tech-stack.</a:t>
            </a:r>
            <a:endParaRPr sz="1400">
              <a:solidFill>
                <a:srgbClr val="000000"/>
              </a:solidFill>
            </a:endParaRPr>
          </a:p>
          <a:p>
            <a:pPr indent="0" lvl="0" marL="457200" rtl="0" algn="l">
              <a:spcBef>
                <a:spcPts val="1600"/>
              </a:spcBef>
              <a:spcAft>
                <a:spcPts val="1600"/>
              </a:spcAft>
              <a:buNone/>
            </a:pPr>
            <a:r>
              <a:t/>
            </a:r>
            <a:endParaRPr sz="1400"/>
          </a:p>
        </p:txBody>
      </p:sp>
      <p:pic>
        <p:nvPicPr>
          <p:cNvPr id="97" name="Google Shape;97;p18"/>
          <p:cNvPicPr preferRelativeResize="0"/>
          <p:nvPr/>
        </p:nvPicPr>
        <p:blipFill>
          <a:blip r:embed="rId3">
            <a:alphaModFix/>
          </a:blip>
          <a:stretch>
            <a:fillRect/>
          </a:stretch>
        </p:blipFill>
        <p:spPr>
          <a:xfrm>
            <a:off x="5623724" y="154213"/>
            <a:ext cx="3320075" cy="4835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Server</a:t>
            </a:r>
            <a:endParaRPr/>
          </a:p>
        </p:txBody>
      </p:sp>
      <p:sp>
        <p:nvSpPr>
          <p:cNvPr id="103" name="Google Shape;103;p19"/>
          <p:cNvSpPr txBox="1"/>
          <p:nvPr>
            <p:ph idx="1" type="body"/>
          </p:nvPr>
        </p:nvSpPr>
        <p:spPr>
          <a:xfrm>
            <a:off x="387900" y="1489824"/>
            <a:ext cx="8368200" cy="3078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NODE.JS</a:t>
            </a:r>
            <a:endParaRPr sz="1400"/>
          </a:p>
          <a:p>
            <a:pPr indent="0" lvl="0" marL="457200" rtl="0" algn="l">
              <a:spcBef>
                <a:spcPts val="1600"/>
              </a:spcBef>
              <a:spcAft>
                <a:spcPts val="0"/>
              </a:spcAft>
              <a:buNone/>
            </a:pPr>
            <a:r>
              <a:rPr lang="en" sz="1400"/>
              <a:t>The server side of Trello is built in Node.js. The prototype version of the Trello server was really just a library of functions that operated on arrays of Models in the memory of a single Node.js process, and the client simply invoked those functions through a very thin wrapper over a WebSocket. We used the prototype version to manage the development of Trello and other internal projects at Fog Creek.</a:t>
            </a:r>
            <a:endParaRPr sz="1400"/>
          </a:p>
          <a:p>
            <a:pPr indent="-317500" lvl="0" marL="457200" rtl="0" algn="l">
              <a:spcBef>
                <a:spcPts val="1600"/>
              </a:spcBef>
              <a:spcAft>
                <a:spcPts val="0"/>
              </a:spcAft>
              <a:buSzPts val="1400"/>
              <a:buChar char="●"/>
            </a:pPr>
            <a:r>
              <a:rPr lang="en" sz="1400"/>
              <a:t>HAPROXY</a:t>
            </a:r>
            <a:endParaRPr sz="1400"/>
          </a:p>
          <a:p>
            <a:pPr indent="0" lvl="0" marL="457200" rtl="0" algn="l">
              <a:spcBef>
                <a:spcPts val="1600"/>
              </a:spcBef>
              <a:spcAft>
                <a:spcPts val="0"/>
              </a:spcAft>
              <a:buNone/>
            </a:pPr>
            <a:r>
              <a:rPr lang="en" sz="1400"/>
              <a:t>We use HAProxy to load balance between our web servers. It balances TCP between the machines round robin and leaves everything else to Node.js, leaving the connections open with a reasonably long time to live to support WebSockets and re-use of a TCP connection for AJAX polling.</a:t>
            </a:r>
            <a:endParaRPr sz="1400"/>
          </a:p>
          <a:p>
            <a:pPr indent="0" lvl="0" marL="0" rtl="0" algn="l">
              <a:spcBef>
                <a:spcPts val="1600"/>
              </a:spcBef>
              <a:spcAft>
                <a:spcPts val="0"/>
              </a:spcAft>
              <a:buNone/>
            </a:pPr>
            <a:r>
              <a:rPr lang="en" sz="1400">
                <a:solidFill>
                  <a:srgbClr val="000000"/>
                </a:solidFill>
              </a:rPr>
              <a:t>rett. (n.d.). The Trello Tech Stack. Retrieved from https://blog.trello.com/the-trello-tech-stack.</a:t>
            </a:r>
            <a:endParaRPr sz="1400"/>
          </a:p>
          <a:p>
            <a:pPr indent="0" lvl="0" marL="0" rtl="0" algn="l">
              <a:spcBef>
                <a:spcPts val="1600"/>
              </a:spcBef>
              <a:spcAft>
                <a:spcPts val="0"/>
              </a:spcAft>
              <a:buNone/>
            </a:pPr>
            <a:r>
              <a:t/>
            </a:r>
            <a:endParaRPr sz="1200"/>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Server</a:t>
            </a:r>
            <a:endParaRPr/>
          </a:p>
        </p:txBody>
      </p:sp>
      <p:sp>
        <p:nvSpPr>
          <p:cNvPr id="109" name="Google Shape;109;p20"/>
          <p:cNvSpPr txBox="1"/>
          <p:nvPr>
            <p:ph idx="1" type="body"/>
          </p:nvPr>
        </p:nvSpPr>
        <p:spPr>
          <a:xfrm>
            <a:off x="387900" y="1032300"/>
            <a:ext cx="5047500" cy="30789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REDIS</a:t>
            </a:r>
            <a:endParaRPr sz="1400"/>
          </a:p>
          <a:p>
            <a:pPr indent="0" lvl="0" marL="457200" rtl="0" algn="l">
              <a:spcBef>
                <a:spcPts val="1600"/>
              </a:spcBef>
              <a:spcAft>
                <a:spcPts val="0"/>
              </a:spcAft>
              <a:buNone/>
            </a:pPr>
            <a:r>
              <a:rPr lang="en" sz="1400"/>
              <a:t>Trello uses Redis for ephemeral data that needs to be shared between server processes but not persisted to disk. We run with allkeys-lru enabled and about five times as much space as its actual working set needs, so Redis automatically discards data that hasn’t been accessed lately, and reconstructs it when necessary</a:t>
            </a:r>
            <a:r>
              <a:rPr lang="en" sz="1400"/>
              <a:t>.</a:t>
            </a:r>
            <a:endParaRPr sz="1400"/>
          </a:p>
          <a:p>
            <a:pPr indent="0" lvl="0" marL="457200" rtl="0" algn="l">
              <a:spcBef>
                <a:spcPts val="1600"/>
              </a:spcBef>
              <a:spcAft>
                <a:spcPts val="0"/>
              </a:spcAft>
              <a:buNone/>
            </a:pPr>
            <a:r>
              <a:rPr lang="en" sz="1400"/>
              <a:t>Redis is also our pub/sub server, and we use it to propagate object change messages from the server process making the initiating request to all of the other server processes. Once you have a Redis server in place, you start using it for all sorts of things.</a:t>
            </a:r>
            <a:endParaRPr sz="1400"/>
          </a:p>
          <a:p>
            <a:pPr indent="0" lvl="0" marL="0" rtl="0" algn="l">
              <a:spcBef>
                <a:spcPts val="1600"/>
              </a:spcBef>
              <a:spcAft>
                <a:spcPts val="0"/>
              </a:spcAft>
              <a:buNone/>
            </a:pPr>
            <a:r>
              <a:rPr lang="en" sz="1400">
                <a:solidFill>
                  <a:srgbClr val="000000"/>
                </a:solidFill>
              </a:rPr>
              <a:t>rett. (n.d.). The Trello Tech Stack. Retrieved from https://blog.trello.com/the-trello-tech-stack.</a:t>
            </a:r>
            <a:endParaRPr sz="1400"/>
          </a:p>
          <a:p>
            <a:pPr indent="0" lvl="0" marL="0" rtl="0" algn="l">
              <a:spcBef>
                <a:spcPts val="1600"/>
              </a:spcBef>
              <a:spcAft>
                <a:spcPts val="1600"/>
              </a:spcAft>
              <a:buNone/>
            </a:pPr>
            <a:r>
              <a:t/>
            </a:r>
            <a:endParaRPr/>
          </a:p>
        </p:txBody>
      </p:sp>
      <p:pic>
        <p:nvPicPr>
          <p:cNvPr id="110" name="Google Shape;110;p20"/>
          <p:cNvPicPr preferRelativeResize="0"/>
          <p:nvPr/>
        </p:nvPicPr>
        <p:blipFill>
          <a:blip r:embed="rId3">
            <a:alphaModFix/>
          </a:blip>
          <a:stretch>
            <a:fillRect/>
          </a:stretch>
        </p:blipFill>
        <p:spPr>
          <a:xfrm>
            <a:off x="5605175" y="1908038"/>
            <a:ext cx="3397700" cy="22424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1"/>
          <p:cNvSpPr txBox="1"/>
          <p:nvPr>
            <p:ph type="title"/>
          </p:nvPr>
        </p:nvSpPr>
        <p:spPr>
          <a:xfrm>
            <a:off x="387900" y="458025"/>
            <a:ext cx="8368200" cy="686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Server</a:t>
            </a:r>
            <a:endParaRPr b="1"/>
          </a:p>
        </p:txBody>
      </p:sp>
      <p:sp>
        <p:nvSpPr>
          <p:cNvPr id="116" name="Google Shape;116;p21"/>
          <p:cNvSpPr txBox="1"/>
          <p:nvPr>
            <p:ph idx="1" type="body"/>
          </p:nvPr>
        </p:nvSpPr>
        <p:spPr>
          <a:xfrm>
            <a:off x="387900" y="1489825"/>
            <a:ext cx="7606500" cy="30789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MongoDB</a:t>
            </a:r>
            <a:endParaRPr/>
          </a:p>
          <a:p>
            <a:pPr indent="0" lvl="0" marL="457200" rtl="0" algn="l">
              <a:spcBef>
                <a:spcPts val="1600"/>
              </a:spcBef>
              <a:spcAft>
                <a:spcPts val="0"/>
              </a:spcAft>
              <a:buNone/>
            </a:pPr>
            <a:r>
              <a:rPr lang="en"/>
              <a:t>MongoDB fills more traditional database needs. In MongoDB, we give up relational DB features (e.g. arbitrary joins) for very fast writes, generally faster reads, and better denormalization support. Also, MongoDB is really easy to replicate, back up, and restore (the Foursquare debacle notwithstanding).</a:t>
            </a:r>
            <a:endParaRPr/>
          </a:p>
          <a:p>
            <a:pPr indent="0" lvl="0" marL="457200" rtl="0" algn="l">
              <a:spcBef>
                <a:spcPts val="1600"/>
              </a:spcBef>
              <a:spcAft>
                <a:spcPts val="0"/>
              </a:spcAft>
              <a:buNone/>
            </a:pPr>
            <a:r>
              <a:t/>
            </a:r>
            <a:endParaRPr/>
          </a:p>
          <a:p>
            <a:pPr indent="0" lvl="0" marL="0" rtl="0" algn="l">
              <a:spcBef>
                <a:spcPts val="1600"/>
              </a:spcBef>
              <a:spcAft>
                <a:spcPts val="0"/>
              </a:spcAft>
              <a:buNone/>
            </a:pPr>
            <a:r>
              <a:rPr lang="en" sz="1400">
                <a:solidFill>
                  <a:srgbClr val="000000"/>
                </a:solidFill>
              </a:rPr>
              <a:t>rett. (n.d.). The Trello Tech Stack. Retrieved from https://blog.trello.com/the-trello-tech-stack.</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